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kumimoji="0" sz="2600" b="0" i="0" u="none" strike="noStrike" cap="none" spc="78" normalizeH="0" baseline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06A54-CED9-1D39-70F2-5B5F62F7E2ED}" v="9" dt="2022-04-05T19:47:19.60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3A39E5"/>
        </a:fontRef>
        <a:srgbClr val="3A39E5"/>
      </a:tcTxStyle>
      <a:tcStyle>
        <a:tcBdr>
          <a:left>
            <a:ln w="12700" cap="flat">
              <a:solidFill>
                <a:srgbClr val="525760"/>
              </a:solidFill>
              <a:prstDash val="solid"/>
              <a:miter lim="400000"/>
            </a:ln>
          </a:left>
          <a:right>
            <a:ln w="38100" cap="flat">
              <a:solidFill>
                <a:schemeClr val="accent1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solidFill>
                <a:srgbClr val="5257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257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5458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45357"/>
              <a:satOff val="2412"/>
              <a:lumOff val="-28753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9FAFF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381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55A61"/>
              </a:solidFill>
              <a:prstDash val="solid"/>
              <a:miter lim="400000"/>
            </a:ln>
          </a:top>
          <a:bottom>
            <a:ln w="12700" cap="flat">
              <a:solidFill>
                <a:srgbClr val="555A61"/>
              </a:solidFill>
              <a:prstDash val="solid"/>
              <a:miter lim="400000"/>
            </a:ln>
          </a:bottom>
          <a:insideH>
            <a:ln w="12700" cap="flat">
              <a:solidFill>
                <a:srgbClr val="555A61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527787"/>
              <a:satOff val="-26837"/>
              <a:lumOff val="15324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381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381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238625"/>
              <a:satOff val="-6134"/>
              <a:lumOff val="868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6F4E4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503731"/>
              <a:lumOff val="7092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4585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A8A8A8"/>
              </a:solidFill>
              <a:prstDash val="solid"/>
              <a:miter lim="400000"/>
            </a:ln>
          </a:left>
          <a:right>
            <a:ln w="12700" cap="flat">
              <a:solidFill>
                <a:srgbClr val="A8A8A8"/>
              </a:solidFill>
              <a:prstDash val="solid"/>
              <a:miter lim="400000"/>
            </a:ln>
          </a:right>
          <a:top>
            <a:ln w="12700" cap="flat">
              <a:solidFill>
                <a:srgbClr val="A8A8A8"/>
              </a:solidFill>
              <a:prstDash val="solid"/>
              <a:miter lim="400000"/>
            </a:ln>
          </a:top>
          <a:bottom>
            <a:ln w="12700" cap="flat">
              <a:solidFill>
                <a:srgbClr val="A8A8A8"/>
              </a:solidFill>
              <a:prstDash val="solid"/>
              <a:miter lim="400000"/>
            </a:ln>
          </a:bottom>
          <a:insideH>
            <a:ln w="12700" cap="flat">
              <a:solidFill>
                <a:srgbClr val="A8A8A8"/>
              </a:solidFill>
              <a:prstDash val="solid"/>
              <a:miter lim="400000"/>
            </a:ln>
          </a:insideH>
          <a:insideV>
            <a:ln w="12700" cap="flat">
              <a:solidFill>
                <a:srgbClr val="A8A8A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5666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56667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EBEB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656667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A8A8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35147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Author and Date </a:t>
            </a:r>
          </a:p>
        </p:txBody>
      </p:sp>
      <p:sp>
        <p:nvSpPr>
          <p:cNvPr id="14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25885"/>
            <a:ext cx="23235147" cy="264706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47716"/>
            <a:ext cx="23235147" cy="232410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1500" y="3898900"/>
            <a:ext cx="23236826" cy="54991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34999" y="1346200"/>
            <a:ext cx="23241001" cy="8451368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9170947"/>
            <a:ext cx="23241000" cy="932816"/>
          </a:xfrm>
          <a:prstGeom prst="rect">
            <a:avLst/>
          </a:prstGeom>
        </p:spPr>
        <p:txBody>
          <a:bodyPr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5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48060" y="9247147"/>
            <a:ext cx="22707182" cy="932816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Attribution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5838" y="1325581"/>
            <a:ext cx="23241001" cy="4970080"/>
          </a:xfrm>
          <a:prstGeom prst="rect">
            <a:avLst/>
          </a:prstGeom>
        </p:spPr>
        <p:txBody>
          <a:bodyPr/>
          <a:lstStyle>
            <a:lvl1pPr marL="419100" indent="-419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419100" indent="38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419100" indent="4953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419100" indent="9525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419100" indent="14097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ink flamingo with its nose to the water"/>
          <p:cNvSpPr>
            <a:spLocks noGrp="1"/>
          </p:cNvSpPr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lack iguana with its baby on its back"/>
          <p:cNvSpPr>
            <a:spLocks noGrp="1"/>
          </p:cNvSpPr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Blue-footed booby bird on sand"/>
          <p:cNvSpPr>
            <a:spLocks noGrp="1"/>
          </p:cNvSpPr>
          <p:nvPr>
            <p:ph type="pic" idx="23"/>
          </p:nvPr>
        </p:nvSpPr>
        <p:spPr>
          <a:xfrm>
            <a:off x="571500" y="-698500"/>
            <a:ext cx="11684000" cy="144264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ea turtle swimming underwater"/>
          <p:cNvSpPr>
            <a:spLocks noGrp="1"/>
          </p:cNvSpPr>
          <p:nvPr>
            <p:ph type="pic" idx="21"/>
          </p:nvPr>
        </p:nvSpPr>
        <p:spPr>
          <a:xfrm>
            <a:off x="0" y="-2984500"/>
            <a:ext cx="28333700" cy="1747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a turtle swimming underwater"/>
          <p:cNvSpPr>
            <a:spLocks noGrp="1"/>
          </p:cNvSpPr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53952"/>
            <a:ext cx="23241000" cy="232104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a turtle swimming underwater with a school of fish"/>
          <p:cNvSpPr>
            <a:spLocks noGrp="1"/>
          </p:cNvSpPr>
          <p:nvPr>
            <p:ph type="pic" idx="21"/>
          </p:nvPr>
        </p:nvSpPr>
        <p:spPr>
          <a:xfrm>
            <a:off x="9626600" y="-1"/>
            <a:ext cx="21901492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3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40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11049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4770137"/>
            <a:ext cx="11049000" cy="7036978"/>
          </a:xfrm>
          <a:prstGeom prst="rect">
            <a:avLst/>
          </a:prstGeom>
        </p:spPr>
        <p:txBody>
          <a:bodyPr/>
          <a:lstStyle>
            <a:lvl1pPr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5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6122" y="12268199"/>
            <a:ext cx="371756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Blue-footed booby bird on sand"/>
          <p:cNvSpPr>
            <a:spLocks noGrp="1"/>
          </p:cNvSpPr>
          <p:nvPr>
            <p:ph type="pic" idx="22"/>
          </p:nvPr>
        </p:nvSpPr>
        <p:spPr>
          <a:xfrm>
            <a:off x="0" y="-671784"/>
            <a:ext cx="12196747" cy="15059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7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7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accent3">
            <a:hueOff val="513816"/>
            <a:satOff val="9467"/>
            <a:lumOff val="1748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85" name="Line"/>
          <p:cNvSpPr/>
          <p:nvPr/>
        </p:nvSpPr>
        <p:spPr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86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30979"/>
            <a:ext cx="23241000" cy="2019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9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42304"/>
            <a:satOff val="23749"/>
            <a:lumOff val="-4574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575641" y="881082"/>
            <a:ext cx="23241001" cy="195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Title</a:t>
            </a:r>
          </a:p>
        </p:txBody>
      </p:sp>
      <p:sp>
        <p:nvSpPr>
          <p:cNvPr id="3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5641" y="3276600"/>
            <a:ext cx="23241001" cy="98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1499" y="12268199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825500">
              <a:spcBef>
                <a:spcPts val="0"/>
              </a:spcBef>
              <a:tabLst/>
              <a:defRPr sz="2800" spc="2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1pPr>
      <a:lvl2pPr marL="0" marR="0" indent="457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2pPr>
      <a:lvl3pPr marL="0" marR="0" indent="914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3pPr>
      <a:lvl4pPr marL="0" marR="0" indent="1371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4pPr>
      <a:lvl5pPr marL="0" marR="0" indent="18288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5pPr>
      <a:lvl6pPr marL="0" marR="0" indent="22860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6pPr>
      <a:lvl7pPr marL="0" marR="0" indent="2743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7pPr>
      <a:lvl8pPr marL="0" marR="0" indent="3200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8pPr>
      <a:lvl9pPr marL="0" marR="0" indent="3657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2286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2743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3200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3657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epsiloneridani_fig_1.jpg" descr="epsiloneridani_fig_1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3" name="Carl Ingebretse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 spc="-59"/>
            </a:pPr>
            <a:r>
              <a:t>Carl Ingebretsen</a:t>
            </a:r>
          </a:p>
          <a:p>
            <a:pPr>
              <a:defRPr sz="6000" spc="-59"/>
            </a:pPr>
            <a:r>
              <a:t>Mentor: Prof. Virginie Faramaz</a:t>
            </a:r>
          </a:p>
        </p:txBody>
      </p:sp>
      <p:sp>
        <p:nvSpPr>
          <p:cNvPr id="17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75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76" name="Exozodiacal Dust in the Epsilon Eridani Syst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4830">
              <a:defRPr sz="9900" spc="-198"/>
            </a:lvl1pPr>
          </a:lstStyle>
          <a:p>
            <a:r>
              <a:t>Exozodiacal Dust in the Epsilon Eridani System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604321" y="12268199"/>
            <a:ext cx="198934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78" name="NASA_logo.png" descr="NASA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452" y="7876"/>
            <a:ext cx="3810001" cy="401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pace_Grant_logo_2.png" descr="Space_Grant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3855" y="4654550"/>
            <a:ext cx="2540001" cy="339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ua_stack_rgb_4_0.png" descr="ua_stack_rgb_4_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3048" y="9525000"/>
            <a:ext cx="2821615" cy="264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epsilon-eridani.jpg" descr="epsilon-eridani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45277"/>
          <a:stretch>
            <a:fillRect/>
          </a:stretch>
        </p:blipFill>
        <p:spPr>
          <a:xfrm>
            <a:off x="12185522" y="748341"/>
            <a:ext cx="11564543" cy="11260010"/>
          </a:xfrm>
          <a:prstGeom prst="rect">
            <a:avLst/>
          </a:prstGeom>
        </p:spPr>
      </p:pic>
      <p:sp>
        <p:nvSpPr>
          <p:cNvPr id="235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37" name="Carl Ingebretsen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Carl Ingebretsen</a:t>
            </a:r>
          </a:p>
        </p:txBody>
      </p:sp>
      <p:sp>
        <p:nvSpPr>
          <p:cNvPr id="238" name="Thank You"/>
          <p:cNvSpPr txBox="1">
            <a:spLocks noGrp="1"/>
          </p:cNvSpPr>
          <p:nvPr>
            <p:ph type="title"/>
          </p:nvPr>
        </p:nvSpPr>
        <p:spPr>
          <a:xfrm>
            <a:off x="579384" y="2859887"/>
            <a:ext cx="11049001" cy="703697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defTabSz="584200">
              <a:lnSpc>
                <a:spcPct val="100000"/>
              </a:lnSpc>
              <a:defRPr sz="8900" b="1" cap="all" spc="534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Thank You</a:t>
            </a:r>
          </a:p>
        </p:txBody>
      </p:sp>
      <p:sp>
        <p:nvSpPr>
          <p:cNvPr id="239" name="Special thanks to Prof. Faramaz for her great mentorship, the Arizona Space Grant Consortium, and Steward Observatory for all their support."/>
          <p:cNvSpPr txBox="1">
            <a:spLocks noGrp="1"/>
          </p:cNvSpPr>
          <p:nvPr>
            <p:ph type="body" sz="quarter" idx="4294967295"/>
          </p:nvPr>
        </p:nvSpPr>
        <p:spPr>
          <a:xfrm>
            <a:off x="571500" y="5815938"/>
            <a:ext cx="11049000" cy="242860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z="4000" spc="-39">
                <a:solidFill>
                  <a:srgbClr val="000000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Special thanks to Prof. Faramaz for her great mentorship, the Arizona Space Grant Consortium, and Steward Observatory for all their support.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41" name="Space_Grant_logo.jpeg" descr="Space_Grant_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83" y="8724900"/>
            <a:ext cx="2540001" cy="339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NASA_logo.png" descr="NASA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981" y="8632998"/>
            <a:ext cx="3393707" cy="357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ua_stack_rgb_4_0.png" descr="ua_stack_rgb_4_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175" y="8938335"/>
            <a:ext cx="3166015" cy="2964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arl Ingebretse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Carl Ingebretsen</a:t>
            </a:r>
          </a:p>
        </p:txBody>
      </p:sp>
      <p:sp>
        <p:nvSpPr>
          <p:cNvPr id="183" name="A Solar Type Star 10.5 light years away from the Solar System.…"/>
          <p:cNvSpPr txBox="1">
            <a:spLocks noGrp="1"/>
          </p:cNvSpPr>
          <p:nvPr>
            <p:ph type="body" sz="half" idx="1"/>
          </p:nvPr>
        </p:nvSpPr>
        <p:spPr>
          <a:xfrm>
            <a:off x="571500" y="3904441"/>
            <a:ext cx="11091068" cy="7697009"/>
          </a:xfrm>
          <a:prstGeom prst="rect">
            <a:avLst/>
          </a:prstGeom>
        </p:spPr>
        <p:txBody>
          <a:bodyPr/>
          <a:lstStyle/>
          <a:p>
            <a:r>
              <a:t>A Solar Type Star 10.5 light years away from the Solar System.</a:t>
            </a:r>
          </a:p>
          <a:p>
            <a:r>
              <a:t>It has two observed debris disks.</a:t>
            </a:r>
          </a:p>
          <a:p>
            <a:r>
              <a:t>It has one known planet called Eps Eri b and one inferred planet, Eps Eri c, from the shape of the outer debris disk.</a:t>
            </a:r>
          </a:p>
          <a:p>
            <a:r>
              <a:t>It is estimated to be 800 million years old. </a:t>
            </a:r>
          </a:p>
        </p:txBody>
      </p:sp>
      <p:sp>
        <p:nvSpPr>
          <p:cNvPr id="184" name="Facts About the Eps Eri System"/>
          <p:cNvSpPr txBox="1">
            <a:spLocks noGrp="1"/>
          </p:cNvSpPr>
          <p:nvPr>
            <p:ph type="title"/>
          </p:nvPr>
        </p:nvSpPr>
        <p:spPr>
          <a:xfrm>
            <a:off x="571500" y="1068118"/>
            <a:ext cx="23241000" cy="19510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Facts About the Eps Eri System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46714" y="12268199"/>
            <a:ext cx="261164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189" name="Group"/>
          <p:cNvGrpSpPr/>
          <p:nvPr/>
        </p:nvGrpSpPr>
        <p:grpSpPr>
          <a:xfrm>
            <a:off x="12687237" y="3195835"/>
            <a:ext cx="9280564" cy="8321788"/>
            <a:chOff x="0" y="0"/>
            <a:chExt cx="9280563" cy="8321787"/>
          </a:xfrm>
        </p:grpSpPr>
        <p:sp>
          <p:nvSpPr>
            <p:cNvPr id="186" name="Images of the Eps Eri Disks"/>
            <p:cNvSpPr/>
            <p:nvPr/>
          </p:nvSpPr>
          <p:spPr>
            <a:xfrm>
              <a:off x="0" y="0"/>
              <a:ext cx="9280564" cy="59309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000" b="1" spc="90">
                  <a:solidFill>
                    <a:srgbClr val="000000"/>
                  </a:solidFill>
                </a:defRPr>
              </a:lvl1pPr>
            </a:lstStyle>
            <a:p>
              <a:r>
                <a:t>Images of the Eps Eri Disks</a:t>
              </a:r>
            </a:p>
          </p:txBody>
        </p:sp>
        <p:pic>
          <p:nvPicPr>
            <p:cNvPr id="187" name="EpsEri_2disks.png" descr="EpsEri_2disk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4690"/>
              <a:ext cx="9280564" cy="6995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Caption"/>
            <p:cNvSpPr/>
            <p:nvPr/>
          </p:nvSpPr>
          <p:spPr>
            <a:xfrm>
              <a:off x="0" y="7791689"/>
              <a:ext cx="9280564" cy="530099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Booth et. al. in prep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An exozodi is ~1 micrometer sized dust found in the habitable zone of a planetary syste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exozodi is ~1 micrometer sized dust found in the habitable zone of a planetary system.</a:t>
            </a:r>
          </a:p>
          <a:p>
            <a:r>
              <a:t>It is analogous to the zodiacal light in the Solar System.</a:t>
            </a:r>
          </a:p>
          <a:p>
            <a:r>
              <a:t>The amount of dust is unusually large in the Eps Eri system. (724+/-201 times the dust of the solar system)</a:t>
            </a:r>
          </a:p>
          <a:p>
            <a:r>
              <a:t>The dust is short lived and thus must be continuously replenished.</a:t>
            </a:r>
          </a:p>
        </p:txBody>
      </p:sp>
      <p:sp>
        <p:nvSpPr>
          <p:cNvPr id="192" name="What is an ExoZodi?"/>
          <p:cNvSpPr txBox="1">
            <a:spLocks noGrp="1"/>
          </p:cNvSpPr>
          <p:nvPr>
            <p:ph type="title" idx="4294967295"/>
          </p:nvPr>
        </p:nvSpPr>
        <p:spPr>
          <a:xfrm>
            <a:off x="575641" y="821623"/>
            <a:ext cx="23236827" cy="195101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defTabSz="554990">
              <a:lnSpc>
                <a:spcPct val="100000"/>
              </a:lnSpc>
              <a:defRPr sz="11400" b="1" cap="all" spc="684">
                <a:solidFill>
                  <a:srgbClr val="000000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What is an ExoZodi?</a:t>
            </a:r>
          </a:p>
        </p:txBody>
      </p:sp>
      <p:grpSp>
        <p:nvGrpSpPr>
          <p:cNvPr id="195" name="Group"/>
          <p:cNvGrpSpPr/>
          <p:nvPr/>
        </p:nvGrpSpPr>
        <p:grpSpPr>
          <a:xfrm>
            <a:off x="14204119" y="2840032"/>
            <a:ext cx="8610614" cy="9182238"/>
            <a:chOff x="0" y="0"/>
            <a:chExt cx="8610613" cy="9182237"/>
          </a:xfrm>
        </p:grpSpPr>
        <p:sp>
          <p:nvSpPr>
            <p:cNvPr id="193" name="The Zodiacal Light"/>
            <p:cNvSpPr/>
            <p:nvPr/>
          </p:nvSpPr>
          <p:spPr>
            <a:xfrm>
              <a:off x="0" y="0"/>
              <a:ext cx="8610614" cy="530099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>
                  <a:solidFill>
                    <a:srgbClr val="000000"/>
                  </a:solidFill>
                </a:defRPr>
              </a:lvl1pPr>
            </a:lstStyle>
            <a:p>
              <a:r>
                <a:t>The Zodiacal Light</a:t>
              </a:r>
            </a:p>
          </p:txBody>
        </p:sp>
        <p:pic>
          <p:nvPicPr>
            <p:cNvPr id="194" name="Triangular-glow.jpg" descr="Triangular-glo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31698"/>
              <a:ext cx="8610614" cy="8550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35334" y="12268199"/>
            <a:ext cx="267921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omets can disintegrate and deposit dust into the inner regions of the system.…"/>
          <p:cNvSpPr txBox="1">
            <a:spLocks noGrp="1"/>
          </p:cNvSpPr>
          <p:nvPr>
            <p:ph type="body" idx="1"/>
          </p:nvPr>
        </p:nvSpPr>
        <p:spPr>
          <a:xfrm>
            <a:off x="414819" y="2998557"/>
            <a:ext cx="23554362" cy="7384925"/>
          </a:xfrm>
          <a:prstGeom prst="rect">
            <a:avLst/>
          </a:prstGeom>
        </p:spPr>
        <p:txBody>
          <a:bodyPr spcCol="1177718"/>
          <a:lstStyle/>
          <a:p>
            <a:r>
              <a:t>Comets can disintegrate and deposit dust into the inner regions of the system.</a:t>
            </a:r>
          </a:p>
          <a:p>
            <a:pPr>
              <a:lnSpc>
                <a:spcPct val="100000"/>
              </a:lnSpc>
            </a:pPr>
            <a:r>
              <a:t>Eps Eri has a two large comet reservoirs and two planets acting on them.</a:t>
            </a:r>
          </a:p>
          <a:p>
            <a:pPr>
              <a:lnSpc>
                <a:spcPct val="100000"/>
              </a:lnSpc>
            </a:pPr>
            <a:r>
              <a:t>The comets are sent on wild orbits due to interactions with planets to the inner regions of the system</a:t>
            </a:r>
          </a:p>
        </p:txBody>
      </p:sp>
      <p:sp>
        <p:nvSpPr>
          <p:cNvPr id="199" name="Where do Exozodi Come From?"/>
          <p:cNvSpPr txBox="1">
            <a:spLocks noGrp="1"/>
          </p:cNvSpPr>
          <p:nvPr>
            <p:ph type="title" idx="4294967295"/>
          </p:nvPr>
        </p:nvSpPr>
        <p:spPr>
          <a:xfrm>
            <a:off x="575641" y="1055418"/>
            <a:ext cx="23236827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rgbClr val="000000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Where do Exozodi Come From?</a:t>
            </a:r>
          </a:p>
        </p:txBody>
      </p:sp>
      <p:grpSp>
        <p:nvGrpSpPr>
          <p:cNvPr id="203" name="Group"/>
          <p:cNvGrpSpPr/>
          <p:nvPr/>
        </p:nvGrpSpPr>
        <p:grpSpPr>
          <a:xfrm>
            <a:off x="15070408" y="2468179"/>
            <a:ext cx="8305826" cy="6056631"/>
            <a:chOff x="0" y="0"/>
            <a:chExt cx="8305824" cy="6056630"/>
          </a:xfrm>
        </p:grpSpPr>
        <p:sp>
          <p:nvSpPr>
            <p:cNvPr id="200" name="Comet Rosetta"/>
            <p:cNvSpPr/>
            <p:nvPr/>
          </p:nvSpPr>
          <p:spPr>
            <a:xfrm>
              <a:off x="0" y="0"/>
              <a:ext cx="8305825" cy="656083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400" b="1" spc="102">
                  <a:solidFill>
                    <a:srgbClr val="000000"/>
                  </a:solidFill>
                </a:defRPr>
              </a:lvl1pPr>
            </a:lstStyle>
            <a:p>
              <a:r>
                <a:t>Comet Rosetta </a:t>
              </a:r>
            </a:p>
          </p:txBody>
        </p:sp>
        <p:pic>
          <p:nvPicPr>
            <p:cNvPr id="201" name="Rosetta_s_comet_pillars.jpg" descr="Rosetta_s_comet_pillars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57682"/>
              <a:ext cx="8305825" cy="4667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Caption"/>
            <p:cNvSpPr/>
            <p:nvPr/>
          </p:nvSpPr>
          <p:spPr>
            <a:xfrm>
              <a:off x="0" y="5526532"/>
              <a:ext cx="8305825" cy="530099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NASA</a:t>
              </a:r>
            </a:p>
          </p:txBody>
        </p:sp>
      </p:grpSp>
      <p:sp>
        <p:nvSpPr>
          <p:cNvPr id="204" name="Hypothesis: One or both planets act on the comet belts to create the observed exozodi."/>
          <p:cNvSpPr txBox="1"/>
          <p:nvPr/>
        </p:nvSpPr>
        <p:spPr>
          <a:xfrm>
            <a:off x="1282335" y="9380599"/>
            <a:ext cx="21298493" cy="2657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800" spc="233"/>
            </a:lvl1pPr>
          </a:lstStyle>
          <a:p>
            <a:r>
              <a:t>Hypothesis: One or both planets act on the comet belts to create the observed exozodi.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24666" y="12268199"/>
            <a:ext cx="278589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arl Ingebretse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Carl Ingebretsen</a:t>
            </a:r>
          </a:p>
        </p:txBody>
      </p:sp>
      <p:sp>
        <p:nvSpPr>
          <p:cNvPr id="208" name="Selected Mean Motion Resonances (MMR) from analytical predictions were investigated using N-body simulations.…"/>
          <p:cNvSpPr txBox="1">
            <a:spLocks noGrp="1"/>
          </p:cNvSpPr>
          <p:nvPr>
            <p:ph type="body" idx="1"/>
          </p:nvPr>
        </p:nvSpPr>
        <p:spPr>
          <a:xfrm>
            <a:off x="571500" y="1586860"/>
            <a:ext cx="22863972" cy="6326670"/>
          </a:xfrm>
          <a:prstGeom prst="rect">
            <a:avLst/>
          </a:prstGeom>
        </p:spPr>
        <p:txBody>
          <a:bodyPr/>
          <a:lstStyle/>
          <a:p>
            <a:pPr marL="801188" indent="-801188" defTabSz="759459">
              <a:spcBef>
                <a:spcPts val="0"/>
              </a:spcBef>
              <a:defRPr sz="3864" spc="-38">
                <a:latin typeface="Founders Grotesk"/>
                <a:ea typeface="Founders Grotesk"/>
                <a:cs typeface="Founders Grotesk"/>
                <a:sym typeface="Founders Grotesk"/>
              </a:defRPr>
            </a:pPr>
            <a:endParaRPr/>
          </a:p>
          <a:p>
            <a:pPr marL="420623" indent="-420623" defTabSz="759459">
              <a:spcBef>
                <a:spcPts val="3300"/>
              </a:spcBef>
              <a:defRPr sz="3864" spc="-38"/>
            </a:pPr>
            <a:r>
              <a:t>Selected Mean Motion Resonances (MMR) from analytical predictions were investigated using N-body simulations.</a:t>
            </a:r>
          </a:p>
          <a:p>
            <a:pPr marL="420623" indent="-420623" defTabSz="759459">
              <a:spcBef>
                <a:spcPts val="3300"/>
              </a:spcBef>
              <a:defRPr sz="3864" spc="-38"/>
            </a:pPr>
            <a:r>
              <a:t>Each simulation was run with 5000 comets in a 1AU wide ring centered on a mean motion resonance. </a:t>
            </a:r>
          </a:p>
          <a:p>
            <a:pPr marL="420623" indent="-420623" defTabSz="759459">
              <a:spcBef>
                <a:spcPts val="3300"/>
              </a:spcBef>
              <a:defRPr sz="3864" spc="-38"/>
            </a:pPr>
            <a:r>
              <a:t>These simulations are run on the supercomputers on the University of Arizona campus</a:t>
            </a:r>
          </a:p>
          <a:p>
            <a:pPr marL="420623" indent="-420623" defTabSz="759459">
              <a:spcBef>
                <a:spcPts val="3300"/>
              </a:spcBef>
              <a:defRPr sz="3864" spc="-38"/>
            </a:pPr>
            <a:r>
              <a:t>The data extracted from the simulation is a record of how many comets pass interior to a particular radius.</a:t>
            </a:r>
          </a:p>
          <a:p>
            <a:pPr marL="420623" indent="-420623" defTabSz="759459">
              <a:spcBef>
                <a:spcPts val="3300"/>
              </a:spcBef>
              <a:defRPr sz="3864" spc="-38"/>
            </a:pPr>
            <a:r>
              <a:t>We chose 3AU since this is the radius of the exozodi.</a:t>
            </a:r>
          </a:p>
        </p:txBody>
      </p:sp>
      <p:sp>
        <p:nvSpPr>
          <p:cNvPr id="209" name="Approach"/>
          <p:cNvSpPr txBox="1">
            <a:spLocks noGrp="1"/>
          </p:cNvSpPr>
          <p:nvPr>
            <p:ph type="title"/>
          </p:nvPr>
        </p:nvSpPr>
        <p:spPr>
          <a:xfrm>
            <a:off x="571500" y="1005694"/>
            <a:ext cx="23241000" cy="1951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Approach</a:t>
            </a:r>
          </a:p>
        </p:txBody>
      </p:sp>
      <p:pic>
        <p:nvPicPr>
          <p:cNvPr id="210" name="Screen Shot 2022-03-21 at 10.41.48 AM.png" descr="Screen Shot 2022-03-21 at 10.41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185" y="7980818"/>
            <a:ext cx="15216601" cy="355459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37113" y="12268199"/>
            <a:ext cx="270765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Were Comets Disturbed?"/>
          <p:cNvSpPr txBox="1">
            <a:spLocks noGrp="1"/>
          </p:cNvSpPr>
          <p:nvPr>
            <p:ph type="title"/>
          </p:nvPr>
        </p:nvSpPr>
        <p:spPr>
          <a:xfrm>
            <a:off x="571500" y="1157596"/>
            <a:ext cx="23241000" cy="19510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Were Comets Disturbed? </a:t>
            </a:r>
          </a:p>
        </p:txBody>
      </p:sp>
      <p:sp>
        <p:nvSpPr>
          <p:cNvPr id="214" name="Negligible cometary activity for the following mean motion resonances: 1:3 with Eps Eri b, 1:4 with Eps Eri b,  1:2 with Eps Eri c , 3:5 with Eps Eri c and 4:7 with Eps Eri c.…"/>
          <p:cNvSpPr txBox="1">
            <a:spLocks noGrp="1"/>
          </p:cNvSpPr>
          <p:nvPr>
            <p:ph type="body" idx="4294967295"/>
          </p:nvPr>
        </p:nvSpPr>
        <p:spPr>
          <a:xfrm>
            <a:off x="114600" y="2778125"/>
            <a:ext cx="23241001" cy="7273614"/>
          </a:xfrm>
          <a:prstGeom prst="rect">
            <a:avLst/>
          </a:prstGeom>
        </p:spPr>
        <p:txBody>
          <a:bodyPr/>
          <a:lstStyle/>
          <a:p>
            <a:pPr marL="1328057" lvl="1" indent="-870857" defTabSz="825500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t>Negligible cometary activity for the following mean motion resonances: 1:3 with Eps Eri b, 1:4 with Eps Eri b,  1:2 with Eps Eri c , 3:5 with Eps Eri c and 4:7 with Eps Eri c.</a:t>
            </a:r>
          </a:p>
          <a:p>
            <a:pPr marL="1328057" lvl="1" indent="-870857" defTabSz="825500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t>Significant cometary activity for  3:1 and 4:1 mean motion resonances with the proposed outer planet Eps Eri c.</a:t>
            </a:r>
          </a:p>
        </p:txBody>
      </p:sp>
      <p:pic>
        <p:nvPicPr>
          <p:cNvPr id="215" name="Screen Shot 2022-03-24 at 9.43.24 AM.png" descr="Screen Shot 2022-03-24 at 9.43.2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18" y="5439986"/>
            <a:ext cx="10482413" cy="7375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creen Shot 2022-03-24 at 9.44.44 AM.png" descr="Screen Shot 2022-03-24 at 9.44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722" y="5403243"/>
            <a:ext cx="10586856" cy="744861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26089" y="12268199"/>
            <a:ext cx="277166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ne Planet vs. Two Planets - 3:1 MMR"/>
          <p:cNvSpPr txBox="1">
            <a:spLocks noGrp="1"/>
          </p:cNvSpPr>
          <p:nvPr>
            <p:ph type="title" idx="4294967295"/>
          </p:nvPr>
        </p:nvSpPr>
        <p:spPr>
          <a:xfrm>
            <a:off x="575641" y="1159327"/>
            <a:ext cx="23236827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rgbClr val="000000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One Planet vs. Two Planets - 3:1 MMR</a:t>
            </a:r>
          </a:p>
        </p:txBody>
      </p:sp>
      <p:pic>
        <p:nvPicPr>
          <p:cNvPr id="220" name="Screen Shot 2022-03-24 at 9.43.56 AM.png" descr="Screen Shot 2022-03-24 at 9.43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440" y="3704016"/>
            <a:ext cx="11486862" cy="8081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Screen Shot 2022-03-24 at 9.43.24 AM.png" descr="Screen Shot 2022-03-24 at 9.43.2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67" y="3656700"/>
            <a:ext cx="11621365" cy="817646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47780" y="12268199"/>
            <a:ext cx="255475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One Planet vs. Two Planets - 4:1 MMR"/>
          <p:cNvSpPr txBox="1">
            <a:spLocks noGrp="1"/>
          </p:cNvSpPr>
          <p:nvPr>
            <p:ph type="title" idx="4294967295"/>
          </p:nvPr>
        </p:nvSpPr>
        <p:spPr>
          <a:xfrm>
            <a:off x="575641" y="1315191"/>
            <a:ext cx="23236827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rgbClr val="000000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One Planet vs. Two Planets - 4:1 MMR</a:t>
            </a:r>
          </a:p>
        </p:txBody>
      </p:sp>
      <p:pic>
        <p:nvPicPr>
          <p:cNvPr id="225" name="Screen Shot 2022-03-24 at 9.44.18 AM.png" descr="Screen Shot 2022-03-24 at 9.44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282" y="3782354"/>
            <a:ext cx="11264176" cy="7925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Screen Shot 2022-03-24 at 9.44.44 AM.png" descr="Screen Shot 2022-03-24 at 9.44.4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74" y="3782354"/>
            <a:ext cx="11264176" cy="792515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32134" y="12268199"/>
            <a:ext cx="271121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arl Ingebretse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Carl Ingebretsen</a:t>
            </a:r>
          </a:p>
        </p:txBody>
      </p:sp>
      <p:sp>
        <p:nvSpPr>
          <p:cNvPr id="230" name="The 4:1 and 3:1 inner resonances with Eps Eri c alone produce a large number of cometary event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4:1 and 3:1 inner resonances with Eps Eri c alone produce a large number of cometary events.</a:t>
            </a:r>
          </a:p>
          <a:p>
            <a:r>
              <a:t>However, with two planets, the shielding was almost complete.</a:t>
            </a:r>
          </a:p>
          <a:p>
            <a:r>
              <a:t>In the future, simulations with more test particles could lead to better analysis.</a:t>
            </a:r>
          </a:p>
          <a:p>
            <a:r>
              <a:t>More work is needed to truly determine the origin of Eps Eri’s exozodi.</a:t>
            </a:r>
          </a:p>
          <a:p>
            <a:r>
              <a:t>This needs to be analyzed to support detecting earth like planets around nearby stars. </a:t>
            </a:r>
          </a:p>
          <a:p>
            <a:r>
              <a:t>Exozodis are an indication of material reaching the Habitable Zone.</a:t>
            </a:r>
          </a:p>
          <a:p>
            <a:r>
              <a:t>Exozodis can make it difficult to characterize planets in the Habitable Zone.</a:t>
            </a:r>
          </a:p>
        </p:txBody>
      </p:sp>
      <p:sp>
        <p:nvSpPr>
          <p:cNvPr id="231" name="What Does This Mean for the Future?"/>
          <p:cNvSpPr txBox="1">
            <a:spLocks noGrp="1"/>
          </p:cNvSpPr>
          <p:nvPr>
            <p:ph type="title"/>
          </p:nvPr>
        </p:nvSpPr>
        <p:spPr>
          <a:xfrm>
            <a:off x="571500" y="1262948"/>
            <a:ext cx="23241000" cy="19510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What Does This Mean for the Future?</a:t>
            </a: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530712" y="12268199"/>
            <a:ext cx="277166" cy="555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8_Academy">
  <a:themeElements>
    <a:clrScheme name="28_Academy">
      <a:dk1>
        <a:srgbClr val="000034"/>
      </a:dk1>
      <a:lt1>
        <a:srgbClr val="3B39E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kumimoji="0" sz="2600" b="0" i="0" u="none" strike="noStrike" cap="none" spc="78" normalizeH="0" baseline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28_Academy</vt:lpstr>
      <vt:lpstr>Exozodiacal Dust in the Epsilon Eridani System</vt:lpstr>
      <vt:lpstr>Facts About the Eps Eri System</vt:lpstr>
      <vt:lpstr>What is an ExoZodi?</vt:lpstr>
      <vt:lpstr>Where do Exozodi Come From?</vt:lpstr>
      <vt:lpstr>Approach</vt:lpstr>
      <vt:lpstr>Were Comets Disturbed? </vt:lpstr>
      <vt:lpstr>One Planet vs. Two Planets - 3:1 MMR</vt:lpstr>
      <vt:lpstr>One Planet vs. Two Planets - 4:1 MMR</vt:lpstr>
      <vt:lpstr>What Does This Mean for the Future?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Exozodiacal Dust in the Epsilon Eridani System</dc:title>
  <cp:revision>9</cp:revision>
  <dcterms:modified xsi:type="dcterms:W3CDTF">2022-04-05T19:47:32Z</dcterms:modified>
</cp:coreProperties>
</file>